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49879" autoAdjust="0"/>
  </p:normalViewPr>
  <p:slideViewPr>
    <p:cSldViewPr snapToGrid="0" showGuides="1">
      <p:cViewPr varScale="1">
        <p:scale>
          <a:sx n="55" d="100"/>
          <a:sy n="55" d="100"/>
        </p:scale>
        <p:origin x="2754" y="6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2ABD1-8B5F-4F87-8997-D836F69CDF78}"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ACAE02D6-3316-4F71-AE53-8115DDD645B2}">
      <dgm:prSet custT="1"/>
      <dgm:spPr/>
      <dgm:t>
        <a:bodyPr/>
        <a:lstStyle/>
        <a:p>
          <a:pPr>
            <a:defRPr b="1"/>
          </a:pPr>
          <a:r>
            <a:rPr lang="en-GB" sz="3000" b="1" kern="1200" dirty="0">
              <a:solidFill>
                <a:prstClr val="white"/>
              </a:solidFill>
              <a:latin typeface="Calibri"/>
              <a:ea typeface="+mn-ea"/>
              <a:cs typeface="+mn-cs"/>
            </a:rPr>
            <a:t>Humidity Analysis</a:t>
          </a:r>
          <a:endParaRPr lang="en-US" sz="3000" b="1" kern="1200" dirty="0">
            <a:solidFill>
              <a:prstClr val="white"/>
            </a:solidFill>
            <a:latin typeface="Calibri"/>
            <a:ea typeface="+mn-ea"/>
            <a:cs typeface="+mn-cs"/>
          </a:endParaRPr>
        </a:p>
      </dgm:t>
    </dgm:pt>
    <dgm:pt modelId="{7F7DA1A6-889C-4DCB-B34C-46096968C5A9}" type="parTrans" cxnId="{A1469A78-FC8A-46E8-9535-1BA102ABD388}">
      <dgm:prSet/>
      <dgm:spPr/>
      <dgm:t>
        <a:bodyPr/>
        <a:lstStyle/>
        <a:p>
          <a:endParaRPr lang="en-IN"/>
        </a:p>
      </dgm:t>
    </dgm:pt>
    <dgm:pt modelId="{B1CC54B9-6EB0-4D09-94AB-67FABB937F7E}" type="sibTrans" cxnId="{A1469A78-FC8A-46E8-9535-1BA102ABD388}">
      <dgm:prSet/>
      <dgm:spPr/>
      <dgm:t>
        <a:bodyPr/>
        <a:lstStyle/>
        <a:p>
          <a:endParaRPr lang="en-IN"/>
        </a:p>
      </dgm:t>
    </dgm:pt>
    <dgm:pt modelId="{B796695C-C62E-4B65-B113-08A07342C187}">
      <dgm:prSet/>
      <dgm:spPr/>
      <dgm:t>
        <a:bodyPr/>
        <a:lstStyle/>
        <a:p>
          <a:pPr>
            <a:defRPr b="1"/>
          </a:pPr>
          <a:r>
            <a:rPr lang="en-US" dirty="0">
              <a:latin typeface="+mj-lt"/>
            </a:rPr>
            <a:t>Pressure Analysis</a:t>
          </a:r>
        </a:p>
      </dgm:t>
    </dgm:pt>
    <dgm:pt modelId="{684195AF-EE35-4AC9-8476-08F369EFE4B3}" type="parTrans" cxnId="{76EA6DC8-DA33-4CF5-99F1-306D1776A7B5}">
      <dgm:prSet/>
      <dgm:spPr/>
      <dgm:t>
        <a:bodyPr/>
        <a:lstStyle/>
        <a:p>
          <a:endParaRPr lang="en-IN"/>
        </a:p>
      </dgm:t>
    </dgm:pt>
    <dgm:pt modelId="{DFD3DB13-7028-4E77-BFA4-81A9B2F7EF05}" type="sibTrans" cxnId="{76EA6DC8-DA33-4CF5-99F1-306D1776A7B5}">
      <dgm:prSet/>
      <dgm:spPr/>
      <dgm:t>
        <a:bodyPr/>
        <a:lstStyle/>
        <a:p>
          <a:endParaRPr lang="en-IN"/>
        </a:p>
      </dgm:t>
    </dgm:pt>
    <dgm:pt modelId="{24DE5460-BE4F-4F64-B529-91EADD9CE455}">
      <dgm:prSet/>
      <dgm:spPr/>
      <dgm:t>
        <a:bodyPr/>
        <a:lstStyle/>
        <a:p>
          <a:pPr>
            <a:defRPr b="1"/>
          </a:pPr>
          <a:r>
            <a:rPr lang="en-US" dirty="0">
              <a:latin typeface="+mj-lt"/>
            </a:rPr>
            <a:t>Temperature Analysis</a:t>
          </a:r>
        </a:p>
      </dgm:t>
    </dgm:pt>
    <dgm:pt modelId="{08571F0C-92BE-4B4D-AF31-579DF00BC8DE}" type="parTrans" cxnId="{865528D1-6CDD-4004-9A9E-7F21A77CA592}">
      <dgm:prSet/>
      <dgm:spPr/>
      <dgm:t>
        <a:bodyPr/>
        <a:lstStyle/>
        <a:p>
          <a:endParaRPr lang="en-IN"/>
        </a:p>
      </dgm:t>
    </dgm:pt>
    <dgm:pt modelId="{BD7FDE99-728A-46E2-8019-6B22E8B9E91B}" type="sibTrans" cxnId="{865528D1-6CDD-4004-9A9E-7F21A77CA592}">
      <dgm:prSet/>
      <dgm:spPr/>
      <dgm:t>
        <a:bodyPr/>
        <a:lstStyle/>
        <a:p>
          <a:endParaRPr lang="en-IN"/>
        </a:p>
      </dgm:t>
    </dgm:pt>
    <dgm:pt modelId="{9951A8A8-B73D-49EB-B14F-4988D8F17E3D}">
      <dgm:prSet/>
      <dgm:spPr/>
      <dgm:t>
        <a:bodyPr/>
        <a:lstStyle/>
        <a:p>
          <a:pPr>
            <a:defRPr b="1"/>
          </a:pPr>
          <a:r>
            <a:rPr lang="en-US" dirty="0">
              <a:latin typeface="+mj-lt"/>
            </a:rPr>
            <a:t>Weather Description Analysis</a:t>
          </a:r>
        </a:p>
      </dgm:t>
    </dgm:pt>
    <dgm:pt modelId="{22FBEFF6-A08E-4B44-BB5E-C978B2C629CB}" type="parTrans" cxnId="{799C30F7-1C80-41FE-93EC-2F1BA3766968}">
      <dgm:prSet/>
      <dgm:spPr/>
      <dgm:t>
        <a:bodyPr/>
        <a:lstStyle/>
        <a:p>
          <a:endParaRPr lang="en-IN"/>
        </a:p>
      </dgm:t>
    </dgm:pt>
    <dgm:pt modelId="{070B1280-C9FF-44DE-9821-CDB0579EB0C1}" type="sibTrans" cxnId="{799C30F7-1C80-41FE-93EC-2F1BA3766968}">
      <dgm:prSet/>
      <dgm:spPr/>
      <dgm:t>
        <a:bodyPr/>
        <a:lstStyle/>
        <a:p>
          <a:endParaRPr lang="en-IN"/>
        </a:p>
      </dgm:t>
    </dgm:pt>
    <dgm:pt modelId="{CEBDCAD2-64C2-4127-8B69-7EB0ABBA954F}">
      <dgm:prSet/>
      <dgm:spPr/>
      <dgm:t>
        <a:bodyPr/>
        <a:lstStyle/>
        <a:p>
          <a:pPr>
            <a:defRPr b="1"/>
          </a:pPr>
          <a:r>
            <a:rPr lang="en-US" dirty="0">
              <a:latin typeface="+mj-lt"/>
            </a:rPr>
            <a:t>Wind Direction Analysis</a:t>
          </a:r>
        </a:p>
      </dgm:t>
    </dgm:pt>
    <dgm:pt modelId="{5B79F509-B147-4914-B5E2-591B59BF3AEB}" type="parTrans" cxnId="{0F46F01D-37E5-4662-A65D-15C49CB92C09}">
      <dgm:prSet/>
      <dgm:spPr/>
      <dgm:t>
        <a:bodyPr/>
        <a:lstStyle/>
        <a:p>
          <a:endParaRPr lang="en-IN"/>
        </a:p>
      </dgm:t>
    </dgm:pt>
    <dgm:pt modelId="{90C09E08-FD96-4BA1-8182-102C891F729A}" type="sibTrans" cxnId="{0F46F01D-37E5-4662-A65D-15C49CB92C09}">
      <dgm:prSet/>
      <dgm:spPr/>
      <dgm:t>
        <a:bodyPr/>
        <a:lstStyle/>
        <a:p>
          <a:endParaRPr lang="en-IN"/>
        </a:p>
      </dgm:t>
    </dgm:pt>
    <dgm:pt modelId="{A792C53C-A665-460A-A550-A221E2EA6526}">
      <dgm:prSet/>
      <dgm:spPr/>
      <dgm:t>
        <a:bodyPr/>
        <a:lstStyle/>
        <a:p>
          <a:pPr>
            <a:defRPr b="1"/>
          </a:pPr>
          <a:r>
            <a:rPr lang="en-US" dirty="0">
              <a:latin typeface="+mj-lt"/>
            </a:rPr>
            <a:t>Wind Speed Analysis</a:t>
          </a:r>
        </a:p>
      </dgm:t>
    </dgm:pt>
    <dgm:pt modelId="{1FE2E181-AEF3-4E35-8755-BCB1ED7D8A93}" type="parTrans" cxnId="{6D04A586-47C8-446A-8B9D-ADF97ECF1D40}">
      <dgm:prSet/>
      <dgm:spPr/>
      <dgm:t>
        <a:bodyPr/>
        <a:lstStyle/>
        <a:p>
          <a:endParaRPr lang="en-IN"/>
        </a:p>
      </dgm:t>
    </dgm:pt>
    <dgm:pt modelId="{AA0D9A30-84EB-4397-8E9A-FF4754582B81}" type="sibTrans" cxnId="{6D04A586-47C8-446A-8B9D-ADF97ECF1D40}">
      <dgm:prSet/>
      <dgm:spPr/>
      <dgm:t>
        <a:bodyPr/>
        <a:lstStyle/>
        <a:p>
          <a:endParaRPr lang="en-IN"/>
        </a:p>
      </dgm:t>
    </dgm:pt>
    <dgm:pt modelId="{022734F7-1A33-4972-8837-B62940C7BDD5}" type="pres">
      <dgm:prSet presAssocID="{FA92ABD1-8B5F-4F87-8997-D836F69CDF78}" presName="linear" presStyleCnt="0">
        <dgm:presLayoutVars>
          <dgm:animLvl val="lvl"/>
          <dgm:resizeHandles val="exact"/>
        </dgm:presLayoutVars>
      </dgm:prSet>
      <dgm:spPr/>
    </dgm:pt>
    <dgm:pt modelId="{D37FC0BC-81CF-4E83-886A-CFC432409E57}" type="pres">
      <dgm:prSet presAssocID="{ACAE02D6-3316-4F71-AE53-8115DDD645B2}" presName="parentText" presStyleLbl="node1" presStyleIdx="0" presStyleCnt="6">
        <dgm:presLayoutVars>
          <dgm:chMax val="0"/>
          <dgm:bulletEnabled val="1"/>
        </dgm:presLayoutVars>
      </dgm:prSet>
      <dgm:spPr/>
    </dgm:pt>
    <dgm:pt modelId="{6E1E74F1-4E68-43B2-81B3-50E70648A4BC}" type="pres">
      <dgm:prSet presAssocID="{B1CC54B9-6EB0-4D09-94AB-67FABB937F7E}" presName="spacer" presStyleCnt="0"/>
      <dgm:spPr/>
    </dgm:pt>
    <dgm:pt modelId="{2CD774B3-F479-4A41-8CF2-0EA181F06237}" type="pres">
      <dgm:prSet presAssocID="{B796695C-C62E-4B65-B113-08A07342C187}" presName="parentText" presStyleLbl="node1" presStyleIdx="1" presStyleCnt="6">
        <dgm:presLayoutVars>
          <dgm:chMax val="0"/>
          <dgm:bulletEnabled val="1"/>
        </dgm:presLayoutVars>
      </dgm:prSet>
      <dgm:spPr/>
    </dgm:pt>
    <dgm:pt modelId="{A6209552-80C2-423B-B869-A075C9F1228B}" type="pres">
      <dgm:prSet presAssocID="{DFD3DB13-7028-4E77-BFA4-81A9B2F7EF05}" presName="spacer" presStyleCnt="0"/>
      <dgm:spPr/>
    </dgm:pt>
    <dgm:pt modelId="{A3DDD519-0BB7-4F01-89B3-E6AB66FF5C88}" type="pres">
      <dgm:prSet presAssocID="{24DE5460-BE4F-4F64-B529-91EADD9CE455}" presName="parentText" presStyleLbl="node1" presStyleIdx="2" presStyleCnt="6">
        <dgm:presLayoutVars>
          <dgm:chMax val="0"/>
          <dgm:bulletEnabled val="1"/>
        </dgm:presLayoutVars>
      </dgm:prSet>
      <dgm:spPr/>
    </dgm:pt>
    <dgm:pt modelId="{C8C62FEC-CF8E-47CA-B70F-FE4C91E5E9C1}" type="pres">
      <dgm:prSet presAssocID="{BD7FDE99-728A-46E2-8019-6B22E8B9E91B}" presName="spacer" presStyleCnt="0"/>
      <dgm:spPr/>
    </dgm:pt>
    <dgm:pt modelId="{FA64A276-ECE4-4C24-BECF-0486A38B98AB}" type="pres">
      <dgm:prSet presAssocID="{9951A8A8-B73D-49EB-B14F-4988D8F17E3D}" presName="parentText" presStyleLbl="node1" presStyleIdx="3" presStyleCnt="6">
        <dgm:presLayoutVars>
          <dgm:chMax val="0"/>
          <dgm:bulletEnabled val="1"/>
        </dgm:presLayoutVars>
      </dgm:prSet>
      <dgm:spPr/>
    </dgm:pt>
    <dgm:pt modelId="{C4D08C55-9E57-4748-8F42-30E15E29440B}" type="pres">
      <dgm:prSet presAssocID="{070B1280-C9FF-44DE-9821-CDB0579EB0C1}" presName="spacer" presStyleCnt="0"/>
      <dgm:spPr/>
    </dgm:pt>
    <dgm:pt modelId="{E5B063AD-3EA8-4A95-B7CF-781CD87E58C4}" type="pres">
      <dgm:prSet presAssocID="{CEBDCAD2-64C2-4127-8B69-7EB0ABBA954F}" presName="parentText" presStyleLbl="node1" presStyleIdx="4" presStyleCnt="6">
        <dgm:presLayoutVars>
          <dgm:chMax val="0"/>
          <dgm:bulletEnabled val="1"/>
        </dgm:presLayoutVars>
      </dgm:prSet>
      <dgm:spPr/>
    </dgm:pt>
    <dgm:pt modelId="{E673C863-ED16-47C8-A301-F894DC67E0FA}" type="pres">
      <dgm:prSet presAssocID="{90C09E08-FD96-4BA1-8182-102C891F729A}" presName="spacer" presStyleCnt="0"/>
      <dgm:spPr/>
    </dgm:pt>
    <dgm:pt modelId="{5ACCAD3D-F5A3-4E08-BC9E-48762B92BFA2}" type="pres">
      <dgm:prSet presAssocID="{A792C53C-A665-460A-A550-A221E2EA6526}" presName="parentText" presStyleLbl="node1" presStyleIdx="5" presStyleCnt="6">
        <dgm:presLayoutVars>
          <dgm:chMax val="0"/>
          <dgm:bulletEnabled val="1"/>
        </dgm:presLayoutVars>
      </dgm:prSet>
      <dgm:spPr/>
    </dgm:pt>
  </dgm:ptLst>
  <dgm:cxnLst>
    <dgm:cxn modelId="{C9D28502-FC67-4ED7-8F82-1E045D2DE069}" type="presOf" srcId="{A792C53C-A665-460A-A550-A221E2EA6526}" destId="{5ACCAD3D-F5A3-4E08-BC9E-48762B92BFA2}" srcOrd="0" destOrd="0" presId="urn:microsoft.com/office/officeart/2005/8/layout/vList2"/>
    <dgm:cxn modelId="{0F46F01D-37E5-4662-A65D-15C49CB92C09}" srcId="{FA92ABD1-8B5F-4F87-8997-D836F69CDF78}" destId="{CEBDCAD2-64C2-4127-8B69-7EB0ABBA954F}" srcOrd="4" destOrd="0" parTransId="{5B79F509-B147-4914-B5E2-591B59BF3AEB}" sibTransId="{90C09E08-FD96-4BA1-8182-102C891F729A}"/>
    <dgm:cxn modelId="{AD497D44-2D24-48CB-9FA1-EC56390D4480}" type="presOf" srcId="{24DE5460-BE4F-4F64-B529-91EADD9CE455}" destId="{A3DDD519-0BB7-4F01-89B3-E6AB66FF5C88}" srcOrd="0" destOrd="0" presId="urn:microsoft.com/office/officeart/2005/8/layout/vList2"/>
    <dgm:cxn modelId="{E1C7C664-153B-4782-9586-B83839C7AF5F}" type="presOf" srcId="{9951A8A8-B73D-49EB-B14F-4988D8F17E3D}" destId="{FA64A276-ECE4-4C24-BECF-0486A38B98AB}" srcOrd="0" destOrd="0" presId="urn:microsoft.com/office/officeart/2005/8/layout/vList2"/>
    <dgm:cxn modelId="{A1469A78-FC8A-46E8-9535-1BA102ABD388}" srcId="{FA92ABD1-8B5F-4F87-8997-D836F69CDF78}" destId="{ACAE02D6-3316-4F71-AE53-8115DDD645B2}" srcOrd="0" destOrd="0" parTransId="{7F7DA1A6-889C-4DCB-B34C-46096968C5A9}" sibTransId="{B1CC54B9-6EB0-4D09-94AB-67FABB937F7E}"/>
    <dgm:cxn modelId="{5EDDAA59-8DD0-45DA-A33F-5137EE4DF655}" type="presOf" srcId="{FA92ABD1-8B5F-4F87-8997-D836F69CDF78}" destId="{022734F7-1A33-4972-8837-B62940C7BDD5}" srcOrd="0" destOrd="0" presId="urn:microsoft.com/office/officeart/2005/8/layout/vList2"/>
    <dgm:cxn modelId="{6D04A586-47C8-446A-8B9D-ADF97ECF1D40}" srcId="{FA92ABD1-8B5F-4F87-8997-D836F69CDF78}" destId="{A792C53C-A665-460A-A550-A221E2EA6526}" srcOrd="5" destOrd="0" parTransId="{1FE2E181-AEF3-4E35-8755-BCB1ED7D8A93}" sibTransId="{AA0D9A30-84EB-4397-8E9A-FF4754582B81}"/>
    <dgm:cxn modelId="{6DE71F88-B72A-49E5-934A-1CCEAB1A6541}" type="presOf" srcId="{CEBDCAD2-64C2-4127-8B69-7EB0ABBA954F}" destId="{E5B063AD-3EA8-4A95-B7CF-781CD87E58C4}" srcOrd="0" destOrd="0" presId="urn:microsoft.com/office/officeart/2005/8/layout/vList2"/>
    <dgm:cxn modelId="{1CE799A6-6941-48EB-979C-385D80579667}" type="presOf" srcId="{B796695C-C62E-4B65-B113-08A07342C187}" destId="{2CD774B3-F479-4A41-8CF2-0EA181F06237}" srcOrd="0" destOrd="0" presId="urn:microsoft.com/office/officeart/2005/8/layout/vList2"/>
    <dgm:cxn modelId="{76EA6DC8-DA33-4CF5-99F1-306D1776A7B5}" srcId="{FA92ABD1-8B5F-4F87-8997-D836F69CDF78}" destId="{B796695C-C62E-4B65-B113-08A07342C187}" srcOrd="1" destOrd="0" parTransId="{684195AF-EE35-4AC9-8476-08F369EFE4B3}" sibTransId="{DFD3DB13-7028-4E77-BFA4-81A9B2F7EF05}"/>
    <dgm:cxn modelId="{865528D1-6CDD-4004-9A9E-7F21A77CA592}" srcId="{FA92ABD1-8B5F-4F87-8997-D836F69CDF78}" destId="{24DE5460-BE4F-4F64-B529-91EADD9CE455}" srcOrd="2" destOrd="0" parTransId="{08571F0C-92BE-4B4D-AF31-579DF00BC8DE}" sibTransId="{BD7FDE99-728A-46E2-8019-6B22E8B9E91B}"/>
    <dgm:cxn modelId="{799C30F7-1C80-41FE-93EC-2F1BA3766968}" srcId="{FA92ABD1-8B5F-4F87-8997-D836F69CDF78}" destId="{9951A8A8-B73D-49EB-B14F-4988D8F17E3D}" srcOrd="3" destOrd="0" parTransId="{22FBEFF6-A08E-4B44-BB5E-C978B2C629CB}" sibTransId="{070B1280-C9FF-44DE-9821-CDB0579EB0C1}"/>
    <dgm:cxn modelId="{5D45F9F9-836F-4FED-AF86-64905FF6FFE4}" type="presOf" srcId="{ACAE02D6-3316-4F71-AE53-8115DDD645B2}" destId="{D37FC0BC-81CF-4E83-886A-CFC432409E57}" srcOrd="0" destOrd="0" presId="urn:microsoft.com/office/officeart/2005/8/layout/vList2"/>
    <dgm:cxn modelId="{89FDD2AC-186E-4C4C-91FA-C891C47A5E5D}" type="presParOf" srcId="{022734F7-1A33-4972-8837-B62940C7BDD5}" destId="{D37FC0BC-81CF-4E83-886A-CFC432409E57}" srcOrd="0" destOrd="0" presId="urn:microsoft.com/office/officeart/2005/8/layout/vList2"/>
    <dgm:cxn modelId="{1DE46AC6-ABCE-426E-A800-CD66990D0D2D}" type="presParOf" srcId="{022734F7-1A33-4972-8837-B62940C7BDD5}" destId="{6E1E74F1-4E68-43B2-81B3-50E70648A4BC}" srcOrd="1" destOrd="0" presId="urn:microsoft.com/office/officeart/2005/8/layout/vList2"/>
    <dgm:cxn modelId="{0252BD61-642B-40C0-ADA9-5C9B8F2A08B9}" type="presParOf" srcId="{022734F7-1A33-4972-8837-B62940C7BDD5}" destId="{2CD774B3-F479-4A41-8CF2-0EA181F06237}" srcOrd="2" destOrd="0" presId="urn:microsoft.com/office/officeart/2005/8/layout/vList2"/>
    <dgm:cxn modelId="{17EF6A9B-DF71-4012-96CF-689004FE83CB}" type="presParOf" srcId="{022734F7-1A33-4972-8837-B62940C7BDD5}" destId="{A6209552-80C2-423B-B869-A075C9F1228B}" srcOrd="3" destOrd="0" presId="urn:microsoft.com/office/officeart/2005/8/layout/vList2"/>
    <dgm:cxn modelId="{B4AB8F7D-BCEC-487C-A66D-AF87D7D3E86E}" type="presParOf" srcId="{022734F7-1A33-4972-8837-B62940C7BDD5}" destId="{A3DDD519-0BB7-4F01-89B3-E6AB66FF5C88}" srcOrd="4" destOrd="0" presId="urn:microsoft.com/office/officeart/2005/8/layout/vList2"/>
    <dgm:cxn modelId="{5FD66B8C-A335-4152-9506-1C71314389DF}" type="presParOf" srcId="{022734F7-1A33-4972-8837-B62940C7BDD5}" destId="{C8C62FEC-CF8E-47CA-B70F-FE4C91E5E9C1}" srcOrd="5" destOrd="0" presId="urn:microsoft.com/office/officeart/2005/8/layout/vList2"/>
    <dgm:cxn modelId="{7FFBF5E3-C4AE-41EC-AD7B-DDB457A7B9E4}" type="presParOf" srcId="{022734F7-1A33-4972-8837-B62940C7BDD5}" destId="{FA64A276-ECE4-4C24-BECF-0486A38B98AB}" srcOrd="6" destOrd="0" presId="urn:microsoft.com/office/officeart/2005/8/layout/vList2"/>
    <dgm:cxn modelId="{BF8EF5AC-5B20-4933-B69B-30D5E591E91C}" type="presParOf" srcId="{022734F7-1A33-4972-8837-B62940C7BDD5}" destId="{C4D08C55-9E57-4748-8F42-30E15E29440B}" srcOrd="7" destOrd="0" presId="urn:microsoft.com/office/officeart/2005/8/layout/vList2"/>
    <dgm:cxn modelId="{65500FD9-EE80-4F30-909F-9F96272C8653}" type="presParOf" srcId="{022734F7-1A33-4972-8837-B62940C7BDD5}" destId="{E5B063AD-3EA8-4A95-B7CF-781CD87E58C4}" srcOrd="8" destOrd="0" presId="urn:microsoft.com/office/officeart/2005/8/layout/vList2"/>
    <dgm:cxn modelId="{22551E07-0F94-42EA-B848-238DB3FE44F5}" type="presParOf" srcId="{022734F7-1A33-4972-8837-B62940C7BDD5}" destId="{E673C863-ED16-47C8-A301-F894DC67E0FA}" srcOrd="9" destOrd="0" presId="urn:microsoft.com/office/officeart/2005/8/layout/vList2"/>
    <dgm:cxn modelId="{AAB53CD8-7420-448B-B505-6C32AD9FB57A}" type="presParOf" srcId="{022734F7-1A33-4972-8837-B62940C7BDD5}" destId="{5ACCAD3D-F5A3-4E08-BC9E-48762B92BFA2}" srcOrd="1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7FC0BC-81CF-4E83-886A-CFC432409E57}">
      <dsp:nvSpPr>
        <dsp:cNvPr id="0" name=""/>
        <dsp:cNvSpPr/>
      </dsp:nvSpPr>
      <dsp:spPr>
        <a:xfrm>
          <a:off x="0" y="737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defRPr b="1"/>
          </a:pPr>
          <a:r>
            <a:rPr lang="en-GB" sz="3000" b="1" kern="1200" dirty="0">
              <a:solidFill>
                <a:prstClr val="white"/>
              </a:solidFill>
              <a:latin typeface="Calibri"/>
              <a:ea typeface="+mn-ea"/>
              <a:cs typeface="+mn-cs"/>
            </a:rPr>
            <a:t>Humidity Analysis</a:t>
          </a:r>
          <a:endParaRPr lang="en-US" sz="3000" b="1" kern="1200" dirty="0">
            <a:solidFill>
              <a:prstClr val="white"/>
            </a:solidFill>
            <a:latin typeface="Calibri"/>
            <a:ea typeface="+mn-ea"/>
            <a:cs typeface="+mn-cs"/>
          </a:endParaRPr>
        </a:p>
      </dsp:txBody>
      <dsp:txXfrm>
        <a:off x="35640" y="109412"/>
        <a:ext cx="4047282" cy="658800"/>
      </dsp:txXfrm>
    </dsp:sp>
    <dsp:sp modelId="{2CD774B3-F479-4A41-8CF2-0EA181F06237}">
      <dsp:nvSpPr>
        <dsp:cNvPr id="0" name=""/>
        <dsp:cNvSpPr/>
      </dsp:nvSpPr>
      <dsp:spPr>
        <a:xfrm>
          <a:off x="0" y="8729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b="1"/>
          </a:pPr>
          <a:r>
            <a:rPr lang="en-US" sz="2400" kern="1200" dirty="0">
              <a:latin typeface="+mj-lt"/>
            </a:rPr>
            <a:t>Pressure Analysis</a:t>
          </a:r>
        </a:p>
      </dsp:txBody>
      <dsp:txXfrm>
        <a:off x="35640" y="908612"/>
        <a:ext cx="4047282" cy="658800"/>
      </dsp:txXfrm>
    </dsp:sp>
    <dsp:sp modelId="{A3DDD519-0BB7-4F01-89B3-E6AB66FF5C88}">
      <dsp:nvSpPr>
        <dsp:cNvPr id="0" name=""/>
        <dsp:cNvSpPr/>
      </dsp:nvSpPr>
      <dsp:spPr>
        <a:xfrm>
          <a:off x="0" y="16721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b="1"/>
          </a:pPr>
          <a:r>
            <a:rPr lang="en-US" sz="2400" kern="1200" dirty="0">
              <a:latin typeface="+mj-lt"/>
            </a:rPr>
            <a:t>Temperature Analysis</a:t>
          </a:r>
        </a:p>
      </dsp:txBody>
      <dsp:txXfrm>
        <a:off x="35640" y="1707812"/>
        <a:ext cx="4047282" cy="658800"/>
      </dsp:txXfrm>
    </dsp:sp>
    <dsp:sp modelId="{FA64A276-ECE4-4C24-BECF-0486A38B98AB}">
      <dsp:nvSpPr>
        <dsp:cNvPr id="0" name=""/>
        <dsp:cNvSpPr/>
      </dsp:nvSpPr>
      <dsp:spPr>
        <a:xfrm>
          <a:off x="0" y="24713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b="1"/>
          </a:pPr>
          <a:r>
            <a:rPr lang="en-US" sz="2400" kern="1200" dirty="0">
              <a:latin typeface="+mj-lt"/>
            </a:rPr>
            <a:t>Weather Description Analysis</a:t>
          </a:r>
        </a:p>
      </dsp:txBody>
      <dsp:txXfrm>
        <a:off x="35640" y="2507012"/>
        <a:ext cx="4047282" cy="658800"/>
      </dsp:txXfrm>
    </dsp:sp>
    <dsp:sp modelId="{E5B063AD-3EA8-4A95-B7CF-781CD87E58C4}">
      <dsp:nvSpPr>
        <dsp:cNvPr id="0" name=""/>
        <dsp:cNvSpPr/>
      </dsp:nvSpPr>
      <dsp:spPr>
        <a:xfrm>
          <a:off x="0" y="32705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b="1"/>
          </a:pPr>
          <a:r>
            <a:rPr lang="en-US" sz="2400" kern="1200" dirty="0">
              <a:latin typeface="+mj-lt"/>
            </a:rPr>
            <a:t>Wind Direction Analysis</a:t>
          </a:r>
        </a:p>
      </dsp:txBody>
      <dsp:txXfrm>
        <a:off x="35640" y="3306212"/>
        <a:ext cx="4047282" cy="658800"/>
      </dsp:txXfrm>
    </dsp:sp>
    <dsp:sp modelId="{5ACCAD3D-F5A3-4E08-BC9E-48762B92BFA2}">
      <dsp:nvSpPr>
        <dsp:cNvPr id="0" name=""/>
        <dsp:cNvSpPr/>
      </dsp:nvSpPr>
      <dsp:spPr>
        <a:xfrm>
          <a:off x="0" y="4069772"/>
          <a:ext cx="4118562" cy="7300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defRPr b="1"/>
          </a:pPr>
          <a:r>
            <a:rPr lang="en-US" sz="2400" kern="1200" dirty="0">
              <a:latin typeface="+mj-lt"/>
            </a:rPr>
            <a:t>Wind Speed Analysis</a:t>
          </a:r>
        </a:p>
      </dsp:txBody>
      <dsp:txXfrm>
        <a:off x="35640" y="4105412"/>
        <a:ext cx="4047282" cy="6588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9/12/2023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9/12/2023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kaggle.com/rtatman/188-million-us-wildfire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kaggle.com/jboysen/us-traffic-2015"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Weather Analysis</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1077931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C4043"/>
                </a:solidFill>
                <a:effectLst/>
                <a:latin typeface="Inter"/>
              </a:rPr>
              <a:t>Lets have a overview of the project </a:t>
            </a:r>
          </a:p>
          <a:p>
            <a:r>
              <a:rPr lang="en-GB" b="0" i="0" dirty="0">
                <a:solidFill>
                  <a:srgbClr val="3C4043"/>
                </a:solidFill>
                <a:effectLst/>
                <a:latin typeface="Inter"/>
              </a:rPr>
              <a:t>The dataset contains ~5 years of </a:t>
            </a:r>
            <a:r>
              <a:rPr lang="en-GB" b="1" i="0" dirty="0">
                <a:solidFill>
                  <a:srgbClr val="3C4043"/>
                </a:solidFill>
                <a:effectLst/>
                <a:latin typeface="Inter"/>
              </a:rPr>
              <a:t>high temporal resolution</a:t>
            </a:r>
            <a:r>
              <a:rPr lang="en-GB" b="0" i="0" dirty="0">
                <a:solidFill>
                  <a:srgbClr val="3C4043"/>
                </a:solidFill>
                <a:effectLst/>
                <a:latin typeface="Inter"/>
              </a:rPr>
              <a:t>  data of various weather attributes, such as temperature, humidity, air pressure, etc.</a:t>
            </a:r>
          </a:p>
          <a:p>
            <a:pPr algn="l" fontAlgn="base"/>
            <a:endParaRPr lang="en-GB" b="0" i="0" dirty="0">
              <a:solidFill>
                <a:srgbClr val="3C4043"/>
              </a:solidFill>
              <a:effectLst/>
              <a:latin typeface="Inter"/>
            </a:endParaRPr>
          </a:p>
          <a:p>
            <a:pPr algn="l" fontAlgn="base"/>
            <a:r>
              <a:rPr lang="en-GB" b="0" i="0" dirty="0">
                <a:solidFill>
                  <a:srgbClr val="3C4043"/>
                </a:solidFill>
                <a:effectLst/>
                <a:latin typeface="Inter"/>
              </a:rPr>
              <a:t>Weather data is both intrinsically interesting, and also potentially useful when correlated with other types of data.</a:t>
            </a:r>
            <a:br>
              <a:rPr lang="en-GB" b="0" i="0" dirty="0">
                <a:solidFill>
                  <a:srgbClr val="3C4043"/>
                </a:solidFill>
                <a:effectLst/>
                <a:latin typeface="Inter"/>
              </a:rPr>
            </a:br>
            <a:r>
              <a:rPr lang="en-GB" b="0" i="0" dirty="0">
                <a:solidFill>
                  <a:srgbClr val="3C4043"/>
                </a:solidFill>
                <a:effectLst/>
                <a:latin typeface="Inter"/>
              </a:rPr>
              <a:t>For example,</a:t>
            </a:r>
          </a:p>
          <a:p>
            <a:pPr algn="l" fontAlgn="base"/>
            <a:r>
              <a:rPr lang="en-GB" b="0" i="0" dirty="0">
                <a:solidFill>
                  <a:srgbClr val="3C4043"/>
                </a:solidFill>
                <a:effectLst/>
                <a:latin typeface="Inter"/>
              </a:rPr>
              <a:t> </a:t>
            </a:r>
            <a:r>
              <a:rPr lang="en-GB" b="0" i="0" u="none" strike="noStrike" dirty="0">
                <a:solidFill>
                  <a:srgbClr val="202124"/>
                </a:solidFill>
                <a:effectLst/>
                <a:latin typeface="inherit"/>
                <a:hlinkClick r:id="rId3"/>
              </a:rPr>
              <a:t>Wildfire</a:t>
            </a:r>
            <a:r>
              <a:rPr lang="en-GB" b="0" i="0" dirty="0">
                <a:solidFill>
                  <a:srgbClr val="3C4043"/>
                </a:solidFill>
                <a:effectLst/>
                <a:latin typeface="Inter"/>
              </a:rPr>
              <a:t> spread is potentially related to weather conditions, </a:t>
            </a:r>
          </a:p>
          <a:p>
            <a:pPr algn="l" fontAlgn="base"/>
            <a:r>
              <a:rPr lang="en-GB" b="0" i="0" dirty="0">
                <a:solidFill>
                  <a:srgbClr val="3C4043"/>
                </a:solidFill>
                <a:effectLst/>
                <a:latin typeface="Inter"/>
              </a:rPr>
              <a:t>demand for cabs is famously known to be correlated with weather conditions</a:t>
            </a:r>
            <a:br>
              <a:rPr lang="en-GB" b="0" i="0" dirty="0">
                <a:solidFill>
                  <a:srgbClr val="3C4043"/>
                </a:solidFill>
                <a:effectLst/>
                <a:latin typeface="Inter"/>
              </a:rPr>
            </a:br>
            <a:r>
              <a:rPr lang="en-GB" b="0" i="0" u="none" strike="noStrike" dirty="0">
                <a:solidFill>
                  <a:srgbClr val="202124"/>
                </a:solidFill>
                <a:effectLst/>
                <a:latin typeface="inherit"/>
                <a:hlinkClick r:id="rId4"/>
              </a:rPr>
              <a:t>Traffic</a:t>
            </a:r>
            <a:r>
              <a:rPr lang="en-GB" b="0" i="0" dirty="0">
                <a:solidFill>
                  <a:srgbClr val="3C4043"/>
                </a:solidFill>
                <a:effectLst/>
                <a:latin typeface="Inter"/>
              </a:rPr>
              <a:t> is also probably related to weather.</a:t>
            </a:r>
            <a:br>
              <a:rPr lang="en-GB" b="0" i="0" dirty="0">
                <a:solidFill>
                  <a:srgbClr val="3C4043"/>
                </a:solidFill>
                <a:effectLst/>
                <a:latin typeface="Inter"/>
              </a:rPr>
            </a:br>
            <a:r>
              <a:rPr lang="en-GB" b="0" i="0" dirty="0">
                <a:solidFill>
                  <a:srgbClr val="3C4043"/>
                </a:solidFill>
                <a:effectLst/>
                <a:latin typeface="Inter"/>
              </a:rPr>
              <a:t>Another potentially interesting source of correlation is between weather and crime. </a:t>
            </a:r>
          </a:p>
          <a:p>
            <a:pPr algn="l" fontAlgn="base"/>
            <a:r>
              <a:rPr lang="en-GB" b="0" i="0" dirty="0">
                <a:solidFill>
                  <a:srgbClr val="3C4043"/>
                </a:solidFill>
                <a:effectLst/>
                <a:latin typeface="Inter"/>
              </a:rPr>
              <a:t>There are many other potentially interesting connections between everyday life and the weather that we can explore together with the help of this dataset. </a:t>
            </a:r>
          </a:p>
          <a:p>
            <a:endParaRPr lang="en-GB" b="0" i="0" dirty="0">
              <a:solidFill>
                <a:srgbClr val="3C4043"/>
              </a:solidFill>
              <a:effectLst/>
              <a:latin typeface="Inter"/>
            </a:endParaRPr>
          </a:p>
          <a:p>
            <a:r>
              <a:rPr lang="en-GB" dirty="0"/>
              <a:t>Weather plays a pivotal role in our daily lives, influencing a wide range of activities from agriculture and transportation to lifestyle choices. </a:t>
            </a:r>
          </a:p>
          <a:p>
            <a:r>
              <a:rPr lang="en-GB" dirty="0"/>
              <a:t>The Comprehensive Weather Analysis Capstone Project is designed to delve into various meteorological factors, providing valuable insights and facilitating informed decision-making. </a:t>
            </a:r>
          </a:p>
          <a:p>
            <a:r>
              <a:rPr lang="en-GB" dirty="0"/>
              <a:t>The project encompasses a thorough examination of six key aspects of weather data:</a:t>
            </a:r>
          </a:p>
          <a:p>
            <a:endParaRPr lang="en-GB" dirty="0"/>
          </a:p>
          <a:p>
            <a:r>
              <a:rPr lang="en-GB" dirty="0"/>
              <a:t>**1. Humidity Analysis**</a:t>
            </a:r>
          </a:p>
          <a:p>
            <a:endParaRPr lang="en-GB" dirty="0"/>
          </a:p>
          <a:p>
            <a:endParaRPr lang="en-GB" dirty="0"/>
          </a:p>
          <a:p>
            <a:r>
              <a:rPr lang="en-GB" dirty="0"/>
              <a:t>To understand the patterns and variations in humidity levels in a specific geographic area.</a:t>
            </a:r>
          </a:p>
          <a:p>
            <a:r>
              <a:rPr lang="en-GB" dirty="0"/>
              <a:t>Humidity affects human comfort, health, and can impact various industries such as agriculture, HVAC systems, and tourism.</a:t>
            </a:r>
          </a:p>
          <a:p>
            <a:endParaRPr lang="en-GB" dirty="0"/>
          </a:p>
          <a:p>
            <a:r>
              <a:rPr lang="en-GB" dirty="0"/>
              <a:t>**2. Pressure Analysis**</a:t>
            </a:r>
          </a:p>
          <a:p>
            <a:endParaRPr lang="en-GB" dirty="0"/>
          </a:p>
          <a:p>
            <a:r>
              <a:rPr lang="en-GB" dirty="0"/>
              <a:t>To </a:t>
            </a:r>
            <a:r>
              <a:rPr lang="en-GB" dirty="0" err="1"/>
              <a:t>analyze</a:t>
            </a:r>
            <a:r>
              <a:rPr lang="en-GB" dirty="0"/>
              <a:t> atmospheric pressure data to identify trends, variations, and anomalies.</a:t>
            </a:r>
          </a:p>
          <a:p>
            <a:endParaRPr lang="en-GB" dirty="0"/>
          </a:p>
          <a:p>
            <a:r>
              <a:rPr lang="en-GB" dirty="0"/>
              <a:t>Atmospheric pressure is crucial for weather forecasting and understanding meteorological phenomena like storms.</a:t>
            </a:r>
          </a:p>
          <a:p>
            <a:endParaRPr lang="en-GB" dirty="0"/>
          </a:p>
          <a:p>
            <a:r>
              <a:rPr lang="en-GB" dirty="0"/>
              <a:t>**3. Temperature Analysis**</a:t>
            </a:r>
          </a:p>
          <a:p>
            <a:endParaRPr lang="en-GB" dirty="0"/>
          </a:p>
          <a:p>
            <a:r>
              <a:rPr lang="en-GB" dirty="0"/>
              <a:t>**Objective**: To study temperature trends, seasonal changes, and variations in temperature data.</a:t>
            </a:r>
          </a:p>
          <a:p>
            <a:endParaRPr lang="en-GB" dirty="0"/>
          </a:p>
          <a:p>
            <a:r>
              <a:rPr lang="en-GB" dirty="0"/>
              <a:t>**Importance**: Temperature analysis is vital for various sectors, including agriculture, energy management, and urban planning.</a:t>
            </a:r>
          </a:p>
          <a:p>
            <a:endParaRPr lang="en-GB" dirty="0"/>
          </a:p>
          <a:p>
            <a:r>
              <a:rPr lang="en-GB" dirty="0"/>
              <a:t>**4. Weather Description Analysis**</a:t>
            </a:r>
          </a:p>
          <a:p>
            <a:endParaRPr lang="en-GB" dirty="0"/>
          </a:p>
          <a:p>
            <a:r>
              <a:rPr lang="en-GB" dirty="0"/>
              <a:t>**Objective**: To categorize and </a:t>
            </a:r>
            <a:r>
              <a:rPr lang="en-GB" dirty="0" err="1"/>
              <a:t>analyze</a:t>
            </a:r>
            <a:r>
              <a:rPr lang="en-GB" dirty="0"/>
              <a:t> weather descriptions to understand weather conditions.</a:t>
            </a:r>
          </a:p>
          <a:p>
            <a:endParaRPr lang="en-GB" dirty="0"/>
          </a:p>
          <a:p>
            <a:r>
              <a:rPr lang="en-GB" dirty="0"/>
              <a:t>**Importance**: Weather descriptions provide essential information for daily planning, aviation, and emergency management.</a:t>
            </a:r>
          </a:p>
          <a:p>
            <a:endParaRPr lang="en-GB" dirty="0"/>
          </a:p>
          <a:p>
            <a:r>
              <a:rPr lang="en-GB" dirty="0"/>
              <a:t>**5. Wind Direction Analysis**</a:t>
            </a:r>
          </a:p>
          <a:p>
            <a:endParaRPr lang="en-GB" dirty="0"/>
          </a:p>
          <a:p>
            <a:r>
              <a:rPr lang="en-GB" dirty="0"/>
              <a:t>**Objective**: To assess wind direction patterns and their impact on local weather conditions.</a:t>
            </a:r>
          </a:p>
          <a:p>
            <a:endParaRPr lang="en-GB" dirty="0"/>
          </a:p>
          <a:p>
            <a:r>
              <a:rPr lang="en-GB" dirty="0"/>
              <a:t>**Importance**: Wind direction influences weather patterns, air quality, and renewable energy sources like wind turbines.</a:t>
            </a:r>
          </a:p>
          <a:p>
            <a:endParaRPr lang="en-GB" dirty="0"/>
          </a:p>
          <a:p>
            <a:r>
              <a:rPr lang="en-GB" dirty="0"/>
              <a:t>**6. Wind Speed Analysis**</a:t>
            </a:r>
          </a:p>
          <a:p>
            <a:endParaRPr lang="en-GB" dirty="0"/>
          </a:p>
          <a:p>
            <a:r>
              <a:rPr lang="en-GB" dirty="0"/>
              <a:t>**Objective**: To examine wind speed data for insights into wind patterns and intensity.</a:t>
            </a:r>
          </a:p>
          <a:p>
            <a:endParaRPr lang="en-GB" dirty="0"/>
          </a:p>
          <a:p>
            <a:r>
              <a:rPr lang="en-GB" dirty="0"/>
              <a:t>**Importance**: Wind speed analysis is critical for activities such as sailing, wind energy generation, and disaster preparedness.</a:t>
            </a:r>
          </a:p>
          <a:p>
            <a:endParaRPr lang="en-GB" dirty="0"/>
          </a:p>
          <a:p>
            <a:r>
              <a:rPr lang="en-GB" dirty="0"/>
              <a:t>**Methodology**</a:t>
            </a:r>
          </a:p>
          <a:p>
            <a:endParaRPr lang="en-GB" dirty="0"/>
          </a:p>
          <a:p>
            <a:r>
              <a:rPr lang="en-GB" dirty="0"/>
              <a:t>The project will employ data analysis techniques, statistical methods, and data visualization tools to extract meaningful insights from the provided weather dataset. Each aspect of weather analysis will be approached systematically, with a focus on identifying trends, correlations, and outliers.</a:t>
            </a:r>
          </a:p>
          <a:p>
            <a:endParaRPr lang="en-GB" dirty="0"/>
          </a:p>
          <a:p>
            <a:r>
              <a:rPr lang="en-GB" dirty="0"/>
              <a:t>**Expected Outcomes**</a:t>
            </a:r>
          </a:p>
          <a:p>
            <a:endParaRPr lang="en-GB" dirty="0"/>
          </a:p>
          <a:p>
            <a:r>
              <a:rPr lang="en-GB" dirty="0"/>
              <a:t>By the project's conclusion, we aim to provide a comprehensive understanding of weather conditions in the selected geographic area. This knowledge can be leveraged by various stakeholders, including government agencies, businesses, and individuals, to make informed decisions related to agriculture, energy management, travel, and more.</a:t>
            </a:r>
          </a:p>
          <a:p>
            <a:endParaRPr lang="en-GB" dirty="0"/>
          </a:p>
          <a:p>
            <a:r>
              <a:rPr lang="en-GB" dirty="0"/>
              <a:t>**Significance**</a:t>
            </a:r>
          </a:p>
          <a:p>
            <a:endParaRPr lang="en-GB" dirty="0"/>
          </a:p>
          <a:p>
            <a:r>
              <a:rPr lang="en-GB" dirty="0"/>
              <a:t>The Comprehensive Weather Analysis Capstone Project is significant because it equips us with the tools and knowledge to harness weather data for practical purposes. Weather affects our lives in numerous ways, and a detailed analysis can lead to better planning, improved resource management, and enhanced safety measures.</a:t>
            </a:r>
          </a:p>
          <a:p>
            <a:endParaRPr lang="en-GB" dirty="0"/>
          </a:p>
          <a:p>
            <a:r>
              <a:rPr lang="en-GB" dirty="0"/>
              <a:t>**Conclusion**</a:t>
            </a:r>
          </a:p>
          <a:p>
            <a:endParaRPr lang="en-GB" dirty="0"/>
          </a:p>
          <a:p>
            <a:r>
              <a:rPr lang="en-GB" dirty="0"/>
              <a:t>Weather analysis is a multifaceted </a:t>
            </a:r>
            <a:r>
              <a:rPr lang="en-GB" dirty="0" err="1"/>
              <a:t>endeavor</a:t>
            </a:r>
            <a:r>
              <a:rPr lang="en-GB" dirty="0"/>
              <a:t>, and this Capstone Project seeks to explore various dimensions of weather data. By comprehensively studying humidity, pressure, temperature, weather descriptions, wind direction, and wind speed, we aim to contribute to a deeper understanding of the dynamic and ever-changing world of meteorology. This knowledge can empower individuals and organizations to adapt to weather conditions effectively and make informed decisions for a more sustainable future.</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2068978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problem statement for your Weather Analysis Capstone Project, </a:t>
            </a:r>
          </a:p>
          <a:p>
            <a:r>
              <a:rPr lang="en-GB" dirty="0"/>
              <a:t>**Problem Statement**</a:t>
            </a:r>
          </a:p>
          <a:p>
            <a:endParaRPr lang="en-GB" dirty="0"/>
          </a:p>
          <a:p>
            <a:r>
              <a:rPr lang="en-GB" dirty="0"/>
              <a:t>**Objective**:</a:t>
            </a:r>
          </a:p>
          <a:p>
            <a:r>
              <a:rPr lang="en-GB" dirty="0"/>
              <a:t>The primary objective of the Comprehensive Weather Analysis Capstone Project is to gain in-depth insights into various meteorological factors affecting a specific geographic area. This analysis aims to provide valuable information to a wide range of stakeholders, including government agencies, businesses, and individuals, to support informed decision-making.</a:t>
            </a:r>
          </a:p>
          <a:p>
            <a:endParaRPr lang="en-GB" dirty="0"/>
          </a:p>
          <a:p>
            <a:r>
              <a:rPr lang="en-GB" dirty="0"/>
              <a:t>**Analysis Scope**:</a:t>
            </a:r>
          </a:p>
          <a:p>
            <a:r>
              <a:rPr lang="en-GB" dirty="0"/>
              <a:t>The analysis will encompass six key aspects of weather data: humidity, pressure, temperature, weather descriptions, wind direction, and wind speed. It will focus on historical data spanning a significant timeframe to identify trends, variations, and anomalies in each of these meteorological variables.</a:t>
            </a:r>
          </a:p>
          <a:p>
            <a:endParaRPr lang="en-GB" dirty="0"/>
          </a:p>
          <a:p>
            <a:r>
              <a:rPr lang="en-GB" dirty="0"/>
              <a:t>**Goal**:</a:t>
            </a:r>
          </a:p>
          <a:p>
            <a:r>
              <a:rPr lang="en-GB" dirty="0"/>
              <a:t>The overarching goal of this project is to extract meaningful insights from the provided weather dataset. These insights will contribute to a comprehensive understanding of local weather conditions, enabling stakeholders to make informed decisions related to agriculture, energy management, transportation, urban planning, and emergency preparedness. Specific goals include:</a:t>
            </a:r>
          </a:p>
          <a:p>
            <a:endParaRPr lang="en-GB" dirty="0"/>
          </a:p>
          <a:p>
            <a:r>
              <a:rPr lang="en-GB" dirty="0"/>
              <a:t>- Identify long-term trends and seasonal variations in temperature and humidity data.</a:t>
            </a:r>
          </a:p>
          <a:p>
            <a:r>
              <a:rPr lang="en-GB" dirty="0"/>
              <a:t>- </a:t>
            </a:r>
            <a:r>
              <a:rPr lang="en-GB" dirty="0" err="1"/>
              <a:t>Analyze</a:t>
            </a:r>
            <a:r>
              <a:rPr lang="en-GB" dirty="0"/>
              <a:t> atmospheric pressure patterns to aid in weather forecasting.</a:t>
            </a:r>
          </a:p>
          <a:p>
            <a:r>
              <a:rPr lang="en-GB" dirty="0"/>
              <a:t>- Categorize and </a:t>
            </a:r>
            <a:r>
              <a:rPr lang="en-GB" dirty="0" err="1"/>
              <a:t>analyze</a:t>
            </a:r>
            <a:r>
              <a:rPr lang="en-GB" dirty="0"/>
              <a:t> weather descriptions to understand weather conditions.</a:t>
            </a:r>
          </a:p>
          <a:p>
            <a:r>
              <a:rPr lang="en-GB" dirty="0"/>
              <a:t>- Assess wind direction and speed patterns to support industries like renewable energy and aviation.</a:t>
            </a:r>
          </a:p>
          <a:p>
            <a:endParaRPr lang="en-GB" dirty="0"/>
          </a:p>
          <a:p>
            <a:r>
              <a:rPr lang="en-GB" dirty="0"/>
              <a:t>**Insights &amp; Recommendations**:</a:t>
            </a:r>
          </a:p>
          <a:p>
            <a:r>
              <a:rPr lang="en-GB" dirty="0"/>
              <a:t>The project aims to provide actionable insights based on the analysis of weather data. These insights will serve as a foundation for informed decision-making. Recommendations will be tailored to various stakeholders, such as:</a:t>
            </a:r>
          </a:p>
          <a:p>
            <a:endParaRPr lang="en-GB" dirty="0"/>
          </a:p>
          <a:p>
            <a:r>
              <a:rPr lang="en-GB" dirty="0"/>
              <a:t>- Government agencies: Recommendations for disaster preparedness, urban planning, and climate change mitigation.</a:t>
            </a:r>
          </a:p>
          <a:p>
            <a:r>
              <a:rPr lang="en-GB" dirty="0"/>
              <a:t>- Agricultural sector: Insights for optimizing planting and harvesting schedules.</a:t>
            </a:r>
          </a:p>
          <a:p>
            <a:r>
              <a:rPr lang="en-GB" dirty="0"/>
              <a:t>- Energy sector: Recommendations for wind energy generation based on wind speed and direction analysis.</a:t>
            </a:r>
          </a:p>
          <a:p>
            <a:r>
              <a:rPr lang="en-GB" dirty="0"/>
              <a:t>- General public: Weather forecasts and safety recommendations.</a:t>
            </a:r>
          </a:p>
          <a:p>
            <a:endParaRPr lang="en-GB" dirty="0"/>
          </a:p>
          <a:p>
            <a:r>
              <a:rPr lang="en-GB" dirty="0"/>
              <a:t>**Report &amp; Presentation**:</a:t>
            </a:r>
          </a:p>
          <a:p>
            <a:r>
              <a:rPr lang="en-GB" dirty="0"/>
              <a:t>The findings and recommendations will be documented in a comprehensive report and presented through data visualizations, charts, and graphs. The report will include detailed explanations of the analysis methodology, key insights, and actionable recommendations for each aspect of weather analysis. The presentation will highlight significant trends and findings, making it accessible to a broad audience.</a:t>
            </a:r>
          </a:p>
          <a:p>
            <a:endParaRPr lang="en-GB" dirty="0"/>
          </a:p>
          <a:p>
            <a:r>
              <a:rPr lang="en-GB" dirty="0"/>
              <a:t>Overall, this Capstone Project seeks to harness the power of weather data to improve decision-making across various sectors, ultimately contributing to more efficient and sustainable practices in response to changing weather conditions.</a:t>
            </a:r>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275592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significance of your Capstone Project, covering the five aspects you mentioned:</a:t>
            </a:r>
          </a:p>
          <a:p>
            <a:endParaRPr lang="en-GB" dirty="0"/>
          </a:p>
          <a:p>
            <a:r>
              <a:rPr lang="en-GB" dirty="0"/>
              <a:t>**Significance of the Capstone Project**</a:t>
            </a:r>
          </a:p>
          <a:p>
            <a:endParaRPr lang="en-GB" dirty="0"/>
          </a:p>
          <a:p>
            <a:r>
              <a:rPr lang="en-GB" dirty="0"/>
              <a:t>This Comprehensive Weather Analysis Capstone Project holds significant importance due to its potential to provide:</a:t>
            </a:r>
          </a:p>
          <a:p>
            <a:endParaRPr lang="en-GB" dirty="0"/>
          </a:p>
          <a:p>
            <a:r>
              <a:rPr lang="en-GB" dirty="0"/>
              <a:t>1. **Valuable Insights**: The project's analysis of various meteorological factors, including humidity, pressure, temperature, weather descriptions, wind direction, and wind speed, offers valuable insights into local weather patterns. These insights can help individuals and organizations make informed decisions related to daily activities, agriculture, travel, and more.</a:t>
            </a:r>
          </a:p>
          <a:p>
            <a:endParaRPr lang="en-GB" dirty="0"/>
          </a:p>
          <a:p>
            <a:r>
              <a:rPr lang="en-GB" dirty="0"/>
              <a:t>2. **Improvement Focus**: By examining weather data comprehensively, the project allows for the identification of areas that may require improvement or adaptation. For instance, understanding temperature trends can aid in optimizing energy management systems, and </a:t>
            </a:r>
            <a:r>
              <a:rPr lang="en-GB" dirty="0" err="1"/>
              <a:t>analyzing</a:t>
            </a:r>
            <a:r>
              <a:rPr lang="en-GB" dirty="0"/>
              <a:t> wind patterns can help enhance the efficiency of renewable energy sources like wind turbines.</a:t>
            </a:r>
          </a:p>
          <a:p>
            <a:endParaRPr lang="en-GB" dirty="0"/>
          </a:p>
          <a:p>
            <a:r>
              <a:rPr lang="en-GB" dirty="0"/>
              <a:t>3. **Evaluation of Effectiveness**: Weather analysis is integral to the effectiveness of various sectors, such as agriculture, transportation, and urban planning. The project's findings can contribute to evaluating the effectiveness of existing strategies and informing the development of new ones to better cope with changing weather conditions.</a:t>
            </a:r>
          </a:p>
          <a:p>
            <a:endParaRPr lang="en-GB" dirty="0"/>
          </a:p>
          <a:p>
            <a:r>
              <a:rPr lang="en-GB" dirty="0"/>
              <a:t>4. **Trend Identification**: The project's systematic analysis of weather data enables the identification of long-term trends, seasonal variations, and unexpected anomalies. Recognizing these trends is vital for planning and preparedness, whether for businesses adapting to changing climates or individuals making weather-dependent decisions.</a:t>
            </a:r>
          </a:p>
          <a:p>
            <a:endParaRPr lang="en-GB" dirty="0"/>
          </a:p>
          <a:p>
            <a:r>
              <a:rPr lang="en-GB" dirty="0"/>
              <a:t>5. **Comprehensive Understanding**: By addressing multiple aspects of weather analysis, this project provides a holistic and comprehensive understanding of the selected geographic area's weather conditions. This knowledge empowers stakeholders to consider multiple factors simultaneously and make well-rounded decisions based on a comprehensive view of meteorological data.</a:t>
            </a:r>
          </a:p>
          <a:p>
            <a:endParaRPr lang="en-GB" dirty="0"/>
          </a:p>
          <a:p>
            <a:r>
              <a:rPr lang="en-GB" dirty="0"/>
              <a:t>In conclusion, this Comprehensive Weather Analysis Capstone Project offers a unique opportunity to gain valuable insights, focus on areas for improvement, evaluate the effectiveness of strategies, identify trends, and achieve a comprehensive understanding of the dynamic world of meteorology. Its significance lies in its potential to inform decision-making, enhance preparedness, and contribute to a more sustainable and resilient future in the face of ever-changing weather patterns.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350316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that we have comprehended the problem statement and recognized the significance of the project, let's delve into a thorough understanding of the dataset.</a:t>
            </a:r>
          </a:p>
          <a:p>
            <a:endParaRPr lang="en-GB" dirty="0"/>
          </a:p>
          <a:p>
            <a:r>
              <a:rPr lang="en-GB" dirty="0"/>
              <a:t>We have seven tables in the dataset where we have different weather attributes.</a:t>
            </a:r>
            <a:br>
              <a:rPr lang="en-GB" dirty="0"/>
            </a:br>
            <a:r>
              <a:rPr lang="en-GB" dirty="0"/>
              <a:t>You have to transform these tables in a form where you can create a relationship between these tables.</a:t>
            </a:r>
            <a:br>
              <a:rPr lang="en-GB" dirty="0"/>
            </a:br>
            <a:br>
              <a:rPr lang="en-GB" dirty="0"/>
            </a:br>
            <a:r>
              <a:rPr lang="en-GB" dirty="0"/>
              <a:t>Try to understand the current structure of the table and convert it in a form which will help analyse, solve Problem statements.</a:t>
            </a:r>
          </a:p>
          <a:p>
            <a:endParaRPr lang="en-GB" dirty="0"/>
          </a:p>
          <a:p>
            <a:endParaRPr lang="en-GB" dirty="0"/>
          </a:p>
          <a:p>
            <a:r>
              <a:rPr lang="en-GB" dirty="0"/>
              <a:t>I trust that you now have a clear understanding of the Capstone project requirements.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880543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express.co.uk/news/weather/1338230/bbc-weather-forecast-europe-storms-temperatures-september-2020-latest-update"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51.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erson pointing at a map&#10;&#10;Description automatically generated">
            <a:extLst>
              <a:ext uri="{FF2B5EF4-FFF2-40B4-BE49-F238E27FC236}">
                <a16:creationId xmlns:a16="http://schemas.microsoft.com/office/drawing/2014/main" id="{F3683DE3-CB43-5942-729C-D6CD5A850B47}"/>
              </a:ext>
            </a:extLst>
          </p:cNvPr>
          <p:cNvPicPr>
            <a:picLocks noChangeAspect="1"/>
          </p:cNvPicPr>
          <p:nvPr/>
        </p:nvPicPr>
        <p:blipFill rotWithShape="1">
          <a:blip r:embed="rId5">
            <a:extLst>
              <a:ext uri="{837473B0-CC2E-450A-ABE3-18F120FF3D39}">
                <a1611:picAttrSrcUrl xmlns:a1611="http://schemas.microsoft.com/office/drawing/2016/11/main" r:id="rId6"/>
              </a:ext>
            </a:extLst>
          </a:blip>
          <a:srcRect r="28104" b="-1"/>
          <a:stretch/>
        </p:blipFill>
        <p:spPr>
          <a:xfrm>
            <a:off x="5016500" y="472281"/>
            <a:ext cx="7175500" cy="5913439"/>
          </a:xfrm>
          <a:prstGeom prst="rect">
            <a:avLst/>
          </a:prstGeo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6" y="1779589"/>
            <a:ext cx="4416424" cy="2182811"/>
          </a:xfrm>
        </p:spPr>
        <p:txBody>
          <a:bodyPr anchor="b">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371476" y="4079083"/>
            <a:ext cx="4416424" cy="976311"/>
          </a:xfrm>
        </p:spPr>
        <p:txBody>
          <a:bodyPr>
            <a:normAutofit/>
          </a:bodyPr>
          <a:lstStyle/>
          <a:p>
            <a:r>
              <a:rPr lang="en-US" dirty="0"/>
              <a:t>Weather Analysis</a:t>
            </a:r>
          </a:p>
        </p:txBody>
      </p:sp>
      <p:pic>
        <p:nvPicPr>
          <p:cNvPr id="6" name="Audio 5">
            <a:hlinkClick r:id="" action="ppaction://media"/>
            <a:extLst>
              <a:ext uri="{FF2B5EF4-FFF2-40B4-BE49-F238E27FC236}">
                <a16:creationId xmlns:a16="http://schemas.microsoft.com/office/drawing/2014/main" id="{BF6B02F5-18FE-0053-F9CC-FE5E5012C2F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18847"/>
    </mc:Choice>
    <mc:Fallback>
      <p:transition spd="slow" advTm="18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839788" y="457200"/>
            <a:ext cx="3932237" cy="666206"/>
          </a:xfrm>
        </p:spPr>
        <p:txBody>
          <a:bodyPr vert="horz" lIns="91440" tIns="45720" rIns="91440" bIns="45720" rtlCol="0" anchor="b">
            <a:normAutofit/>
          </a:bodyPr>
          <a:lstStyle/>
          <a:p>
            <a:r>
              <a:rPr lang="en-US" b="1" kern="1200" dirty="0">
                <a:latin typeface="+mj-lt"/>
                <a:ea typeface="+mj-ea"/>
                <a:cs typeface="+mj-cs"/>
              </a:rPr>
              <a:t>Overview</a:t>
            </a:r>
          </a:p>
        </p:txBody>
      </p:sp>
      <p:sp>
        <p:nvSpPr>
          <p:cNvPr id="2" name="TextBox 1">
            <a:extLst>
              <a:ext uri="{FF2B5EF4-FFF2-40B4-BE49-F238E27FC236}">
                <a16:creationId xmlns:a16="http://schemas.microsoft.com/office/drawing/2014/main" id="{B9E5DB00-917D-3C1C-BFBE-2D0773516836}"/>
              </a:ext>
            </a:extLst>
          </p:cNvPr>
          <p:cNvSpPr txBox="1"/>
          <p:nvPr/>
        </p:nvSpPr>
        <p:spPr>
          <a:xfrm>
            <a:off x="357051" y="1297577"/>
            <a:ext cx="6609806" cy="4571411"/>
          </a:xfrm>
          <a:prstGeom prst="rect">
            <a:avLst/>
          </a:prstGeom>
        </p:spPr>
        <p:txBody>
          <a:bodyPr vert="horz" lIns="91440" tIns="45720" rIns="91440" bIns="45720" rtlCol="0">
            <a:normAutofit/>
          </a:bodyPr>
          <a:lstStyle/>
          <a:p>
            <a:pPr>
              <a:lnSpc>
                <a:spcPct val="90000"/>
              </a:lnSpc>
              <a:spcBef>
                <a:spcPts val="1000"/>
              </a:spcBef>
              <a:defRPr b="1"/>
            </a:pPr>
            <a:r>
              <a:rPr lang="en-GB" sz="2800" b="0" i="0" kern="1200" dirty="0">
                <a:latin typeface="+mj-lt"/>
                <a:cs typeface="Times New Roman" panose="02020603050405020304" pitchFamily="18" charset="0"/>
              </a:rPr>
              <a:t>The dataset contains 5 years of high temporal resolution  (hourly measurements) data of various weather attributes, </a:t>
            </a:r>
          </a:p>
          <a:p>
            <a:pPr>
              <a:lnSpc>
                <a:spcPct val="90000"/>
              </a:lnSpc>
              <a:spcBef>
                <a:spcPts val="1000"/>
              </a:spcBef>
              <a:defRPr b="1"/>
            </a:pPr>
            <a:r>
              <a:rPr lang="en-GB" sz="2800" b="0" i="0" kern="1200" dirty="0">
                <a:latin typeface="+mj-lt"/>
                <a:cs typeface="Times New Roman" panose="02020603050405020304" pitchFamily="18" charset="0"/>
              </a:rPr>
              <a:t>such as temperature, humidity, air pressure, etc.</a:t>
            </a:r>
          </a:p>
          <a:p>
            <a:pPr>
              <a:lnSpc>
                <a:spcPct val="90000"/>
              </a:lnSpc>
              <a:spcBef>
                <a:spcPts val="1000"/>
              </a:spcBef>
              <a:defRPr b="1"/>
            </a:pPr>
            <a:br>
              <a:rPr lang="en-GB" sz="2800" b="0" i="0" kern="1200" dirty="0">
                <a:latin typeface="+mj-lt"/>
                <a:cs typeface="Times New Roman" panose="02020603050405020304" pitchFamily="18" charset="0"/>
              </a:rPr>
            </a:br>
            <a:r>
              <a:rPr lang="en-GB" sz="2800" b="0" i="0" kern="1200" dirty="0">
                <a:latin typeface="+mj-lt"/>
                <a:cs typeface="Times New Roman" panose="02020603050405020304" pitchFamily="18" charset="0"/>
              </a:rPr>
              <a:t>This data is available for 30 US and Canadian Cities, as well as 6 Israeli cities.</a:t>
            </a:r>
          </a:p>
          <a:p>
            <a:pPr>
              <a:lnSpc>
                <a:spcPct val="90000"/>
              </a:lnSpc>
              <a:spcBef>
                <a:spcPts val="1000"/>
              </a:spcBef>
              <a:defRPr b="1"/>
            </a:pPr>
            <a:br>
              <a:rPr lang="en-GB" sz="1400" b="0" i="0" kern="1200" dirty="0">
                <a:latin typeface="+mj-lt"/>
                <a:cs typeface="Times New Roman" panose="02020603050405020304" pitchFamily="18" charset="0"/>
              </a:rPr>
            </a:br>
            <a:endParaRPr lang="en-GB" sz="1400" b="0" i="0" kern="1200" dirty="0">
              <a:latin typeface="+mj-lt"/>
              <a:cs typeface="Times New Roman" panose="02020603050405020304" pitchFamily="18" charset="0"/>
            </a:endParaRP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vert="horz" lIns="91440" tIns="45720" rIns="91440" bIns="45720" rtlCol="0"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graphicFrame>
        <p:nvGraphicFramePr>
          <p:cNvPr id="13" name="Content Placeholder 10">
            <a:extLst>
              <a:ext uri="{FF2B5EF4-FFF2-40B4-BE49-F238E27FC236}">
                <a16:creationId xmlns:a16="http://schemas.microsoft.com/office/drawing/2014/main" id="{7E02C4FE-213B-8EB7-7F0A-566083AF7DFF}"/>
              </a:ext>
            </a:extLst>
          </p:cNvPr>
          <p:cNvGraphicFramePr>
            <a:graphicFrameLocks noGrp="1"/>
          </p:cNvGraphicFramePr>
          <p:nvPr>
            <p:ph idx="1"/>
            <p:extLst>
              <p:ext uri="{D42A27DB-BD31-4B8C-83A1-F6EECF244321}">
                <p14:modId xmlns:p14="http://schemas.microsoft.com/office/powerpoint/2010/main" val="1723648648"/>
              </p:ext>
            </p:extLst>
          </p:nvPr>
        </p:nvGraphicFramePr>
        <p:xfrm>
          <a:off x="7236826" y="987425"/>
          <a:ext cx="4118562" cy="48736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9" name="Audio 38">
            <a:hlinkClick r:id="" action="ppaction://media"/>
            <a:extLst>
              <a:ext uri="{FF2B5EF4-FFF2-40B4-BE49-F238E27FC236}">
                <a16:creationId xmlns:a16="http://schemas.microsoft.com/office/drawing/2014/main" id="{86E7EA22-D052-66EF-8D63-C4AD3A8489E7}"/>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248717"/>
    </mc:Choice>
    <mc:Fallback>
      <p:transition spd="slow" advTm="248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9" name="Audio 8">
            <a:hlinkClick r:id="" action="ppaction://media"/>
            <a:extLst>
              <a:ext uri="{FF2B5EF4-FFF2-40B4-BE49-F238E27FC236}">
                <a16:creationId xmlns:a16="http://schemas.microsoft.com/office/drawing/2014/main" id="{098DC1BB-1DB2-4272-CB5B-56EB65FBE04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149678"/>
    </mc:Choice>
    <mc:Fallback>
      <p:transition spd="slow" advTm="149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14" name="Audio 13">
            <a:hlinkClick r:id="" action="ppaction://media"/>
            <a:extLst>
              <a:ext uri="{FF2B5EF4-FFF2-40B4-BE49-F238E27FC236}">
                <a16:creationId xmlns:a16="http://schemas.microsoft.com/office/drawing/2014/main" id="{9C58F512-322C-122E-5517-A9CE6AAE009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24351"/>
    </mc:Choice>
    <mc:Fallback>
      <p:transition spd="slow" advTm="124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Tables</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5" name="Picture 4">
            <a:extLst>
              <a:ext uri="{FF2B5EF4-FFF2-40B4-BE49-F238E27FC236}">
                <a16:creationId xmlns:a16="http://schemas.microsoft.com/office/drawing/2014/main" id="{1AD8D30F-A326-8EEF-2F2C-30C56188F99A}"/>
              </a:ext>
            </a:extLst>
          </p:cNvPr>
          <p:cNvPicPr>
            <a:picLocks noChangeAspect="1"/>
          </p:cNvPicPr>
          <p:nvPr/>
        </p:nvPicPr>
        <p:blipFill>
          <a:blip r:embed="rId5"/>
          <a:stretch>
            <a:fillRect/>
          </a:stretch>
        </p:blipFill>
        <p:spPr>
          <a:xfrm>
            <a:off x="650631" y="1136882"/>
            <a:ext cx="10744200" cy="5295436"/>
          </a:xfrm>
          <a:prstGeom prst="rect">
            <a:avLst/>
          </a:prstGeom>
        </p:spPr>
      </p:pic>
      <p:pic>
        <p:nvPicPr>
          <p:cNvPr id="6" name="Audio 5">
            <a:hlinkClick r:id="" action="ppaction://media"/>
            <a:extLst>
              <a:ext uri="{FF2B5EF4-FFF2-40B4-BE49-F238E27FC236}">
                <a16:creationId xmlns:a16="http://schemas.microsoft.com/office/drawing/2014/main" id="{D96F5355-FB14-67FC-3AEA-66C1A78F921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42403"/>
    </mc:Choice>
    <mc:Fallback>
      <p:transition spd="slow" advTm="42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319</TotalTime>
  <Words>1772</Words>
  <Application>Microsoft Office PowerPoint</Application>
  <PresentationFormat>Widescreen</PresentationFormat>
  <Paragraphs>158</Paragraphs>
  <Slides>5</Slides>
  <Notes>5</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Google Sans</vt:lpstr>
      <vt:lpstr>inherit</vt:lpstr>
      <vt:lpstr>Inter</vt:lpstr>
      <vt:lpstr>Office Theme</vt:lpstr>
      <vt:lpstr>Capstone Project</vt:lpstr>
      <vt:lpstr>Overview</vt:lpstr>
      <vt:lpstr>Problem Statement</vt:lpstr>
      <vt:lpstr>Significance</vt:lpstr>
      <vt:lpstr>Tables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17</cp:revision>
  <dcterms:created xsi:type="dcterms:W3CDTF">2023-07-12T12:40:49Z</dcterms:created>
  <dcterms:modified xsi:type="dcterms:W3CDTF">2023-09-11T20:13:22Z</dcterms:modified>
</cp:coreProperties>
</file>

<file path=docProps/thumbnail.jpeg>
</file>